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76" r:id="rId4"/>
    <p:sldId id="259" r:id="rId5"/>
    <p:sldId id="257" r:id="rId6"/>
    <p:sldId id="262" r:id="rId7"/>
    <p:sldId id="274" r:id="rId8"/>
    <p:sldId id="282" r:id="rId9"/>
    <p:sldId id="283" r:id="rId10"/>
    <p:sldId id="280" r:id="rId11"/>
    <p:sldId id="281" r:id="rId12"/>
    <p:sldId id="279" r:id="rId13"/>
    <p:sldId id="275" r:id="rId14"/>
    <p:sldId id="28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20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59;&#1053;&#1054;\Desktop\&#1045;&#1043;&#1069;%202018\&#1056;&#1045;&#1047;&#1059;&#1051;&#1068;&#1058;&#1040;&#1058;&#1067;\&#1056;&#1077;&#1079;&#1091;&#1083;&#1100;&#1090;&#1072;&#1090;&#1099;%20&#1045;&#1043;&#1069;%202013-2018%20(&#1042;&#1086;&#1089;&#1089;&#1090;&#1072;&#1085;&#1086;&#1074;&#1083;&#1077;&#1085;&#1085;&#1099;&#1081;)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59;&#1053;&#1054;\Desktop\&#1045;&#1043;&#1069;%202018\&#1056;&#1045;&#1047;&#1059;&#1051;&#1068;&#1058;&#1040;&#1058;&#1067;\&#1084;&#1072;&#1089;&#1089;&#1086;&#1074;&#1086;&#1089;&#1090;&#1100;%20&#1076;&#1086;&#1089;&#1090;&#1080;&#1078;&#1077;&#1085;&#1080;&#1103;%20&#1088;&#1077;&#1079;&#1091;&#1083;&#1100;&#1090;&#1072;&#1090;&#1086;&#1074;_%202018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59;&#1053;&#1054;\Desktop\&#1045;&#1043;&#1069;%202018\&#1056;&#1045;&#1047;&#1059;&#1051;&#1068;&#1058;&#1040;&#1058;&#1067;\&#1084;&#1072;&#1089;&#1089;&#1086;&#1074;&#1086;&#1089;&#1090;&#1100;%20&#1076;&#1086;&#1089;&#1090;&#1080;&#1078;&#1077;&#1085;&#1080;&#1103;%20&#1088;&#1077;&#1079;&#1091;&#1083;&#1100;&#1090;&#1072;&#1090;&#1086;&#1074;_%202018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59;&#1053;&#1054;\Desktop\&#1045;&#1043;&#1069;%202018\&#1056;&#1045;&#1047;&#1059;&#1051;&#1068;&#1058;&#1040;&#1058;&#1067;\&#1084;&#1072;&#1089;&#1089;&#1086;&#1074;&#1086;&#1089;&#1090;&#1100;%20&#1076;&#1086;&#1089;&#1090;&#1080;&#1078;&#1077;&#1085;&#1080;&#1103;%20&#1088;&#1077;&#1079;&#1091;&#1083;&#1100;&#1090;&#1072;&#1090;&#1086;&#1074;_%202018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59;&#1053;&#1054;\Desktop\&#1045;&#1043;&#1069;%202018\&#1056;&#1045;&#1047;&#1059;&#1051;&#1068;&#1058;&#1040;&#1058;&#1067;\&#1056;&#1077;&#1079;&#1091;&#1083;&#1100;&#1090;&#1072;&#1090;&#1099;%20&#1045;&#1043;&#1069;%202013-2018%20(&#1042;&#1086;&#1089;&#1089;&#1090;&#1072;&#1085;&#1086;&#1074;&#1083;&#1077;&#1085;&#1085;&#1099;&#1081;)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59;&#1053;&#1054;\Desktop\&#1045;&#1043;&#1069;%202018\&#1056;&#1045;&#1047;&#1059;&#1051;&#1068;&#1058;&#1040;&#1058;&#1067;\&#1084;&#1072;&#1089;&#1089;&#1086;&#1074;&#1086;&#1089;&#1090;&#1100;%20&#1076;&#1086;&#1089;&#1090;&#1080;&#1078;&#1077;&#1085;&#1080;&#1103;%20&#1088;&#1077;&#1079;&#1091;&#1083;&#1100;&#1090;&#1072;&#1090;&#1086;&#1074;_%2020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59;&#1053;&#1054;\Desktop\&#1045;&#1043;&#1069;%202018\&#1056;&#1045;&#1047;&#1059;&#1051;&#1068;&#1058;&#1040;&#1058;&#1067;\&#1056;&#1077;&#1079;&#1091;&#1083;&#1100;&#1090;&#1072;&#1090;&#1099;%20&#1045;&#1043;&#1069;%202013-2018%20(&#1042;&#1086;&#1089;&#1089;&#1090;&#1072;&#1085;&#1086;&#1074;&#1083;&#1077;&#1085;&#1085;&#1099;&#1081;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59;&#1053;&#1054;\Desktop\&#1045;&#1043;&#1069;%202018\&#1056;&#1045;&#1047;&#1059;&#1051;&#1068;&#1058;&#1040;&#1058;&#1067;\&#1056;&#1077;&#1079;&#1091;&#1083;&#1100;&#1090;&#1072;&#1090;&#1099;%20&#1045;&#1043;&#1069;%202013-2018%20(&#1042;&#1086;&#1089;&#1089;&#1090;&#1072;&#1085;&#1086;&#1074;&#1083;&#1077;&#1085;&#1085;&#1099;&#1081;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59;&#1053;&#1054;\Desktop\&#1045;&#1043;&#1069;%202018\&#1056;&#1045;&#1047;&#1059;&#1051;&#1068;&#1058;&#1040;&#1058;&#1067;\&#1056;&#1077;&#1079;&#1091;&#1083;&#1100;&#1090;&#1072;&#1090;&#1099;%20&#1045;&#1043;&#1069;%202013-2018%20(&#1042;&#1086;&#1089;&#1089;&#1090;&#1072;&#1085;&#1086;&#1074;&#1083;&#1077;&#1085;&#1085;&#1099;&#1081;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59;&#1053;&#1054;\Desktop\&#1045;&#1043;&#1069;%202018\&#1056;&#1045;&#1047;&#1059;&#1051;&#1068;&#1058;&#1040;&#1058;&#1067;\&#1056;&#1077;&#1079;&#1091;&#1083;&#1100;&#1090;&#1072;&#1090;&#1099;%20&#1045;&#1043;&#1069;%202013-2018%20(&#1042;&#1086;&#1089;&#1089;&#1090;&#1072;&#1085;&#1086;&#1074;&#1083;&#1077;&#1085;&#1085;&#1099;&#1081;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59;&#1053;&#1054;\Desktop\&#1045;&#1043;&#1069;%202018\&#1056;&#1045;&#1047;&#1059;&#1051;&#1068;&#1058;&#1040;&#1058;&#1067;\&#1084;&#1072;&#1089;&#1089;&#1086;&#1074;&#1086;&#1089;&#1090;&#1100;%20&#1076;&#1086;&#1089;&#1090;&#1080;&#1078;&#1077;&#1085;&#1080;&#1103;%20&#1088;&#1077;&#1079;&#1091;&#1083;&#1100;&#1090;&#1072;&#1090;&#1086;&#1074;_%202018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59;&#1053;&#1054;\Desktop\&#1045;&#1043;&#1069;%202018\&#1056;&#1045;&#1047;&#1059;&#1051;&#1068;&#1058;&#1040;&#1058;&#1067;\&#1056;&#1077;&#1079;&#1091;&#1083;&#1100;&#1090;&#1072;&#1090;&#1099;%20&#1045;&#1043;&#1069;%202013-2018%20(&#1042;&#1086;&#1089;&#1089;&#1090;&#1072;&#1085;&#1086;&#1074;&#1083;&#1077;&#1085;&#1085;&#1099;&#1081;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59;&#1053;&#1054;\Desktop\&#1045;&#1043;&#1069;%202018\&#1056;&#1045;&#1047;&#1059;&#1051;&#1068;&#1058;&#1040;&#1058;&#1067;\&#1084;&#1072;&#1089;&#1089;&#1086;&#1074;&#1086;&#1089;&#1090;&#1100;%20&#1076;&#1086;&#1089;&#1090;&#1080;&#1078;&#1077;&#1085;&#1080;&#1103;%20&#1088;&#1077;&#1079;&#1091;&#1083;&#1100;&#1090;&#1072;&#1090;&#1086;&#1074;_%202018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6;&#1059;&#1053;&#1054;\Desktop\&#1045;&#1043;&#1069;%202018\&#1056;&#1045;&#1047;&#1059;&#1051;&#1068;&#1058;&#1040;&#1058;&#1067;\&#1084;&#1072;&#1089;&#1089;&#1086;&#1074;&#1086;&#1089;&#1090;&#1100;%20&#1076;&#1086;&#1089;&#1090;&#1080;&#1078;&#1077;&#1085;&#1080;&#1103;%20&#1088;&#1077;&#1079;&#1091;&#1083;&#1100;&#1090;&#1072;&#1090;&#1086;&#1074;_%20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000"/>
              <a:t>Информация о получения аттестатов о среднем  общем образовании  2014 - 2018  у</a:t>
            </a:r>
            <a:r>
              <a:rPr lang="ru-RU" sz="2000" baseline="0"/>
              <a:t>ч</a:t>
            </a:r>
            <a:r>
              <a:rPr lang="ru-RU" sz="2000"/>
              <a:t>ебные годы</a:t>
            </a:r>
          </a:p>
          <a:p>
            <a:pPr>
              <a:defRPr sz="2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 sz="2000"/>
          </a:p>
        </c:rich>
      </c:tx>
      <c:layout>
        <c:manualLayout>
          <c:xMode val="edge"/>
          <c:yMode val="edge"/>
          <c:x val="0.15307001104499945"/>
          <c:y val="8.9964138012220071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6.5677966101694907E-2"/>
          <c:y val="0.17153596008728991"/>
          <c:w val="0.91843220338983067"/>
          <c:h val="0.43154774963988191"/>
        </c:manualLayout>
      </c:layout>
      <c:barChart>
        <c:barDir val="col"/>
        <c:grouping val="clustered"/>
        <c:ser>
          <c:idx val="0"/>
          <c:order val="0"/>
          <c:tx>
            <c:strRef>
              <c:f>аттест!$E$2</c:f>
              <c:strCache>
                <c:ptCount val="1"/>
                <c:pt idx="0">
                  <c:v>2014-2015</c:v>
                </c:pt>
              </c:strCache>
            </c:strRef>
          </c:tx>
          <c:spPr>
            <a:solidFill>
              <a:srgbClr val="00CC00"/>
            </a:solidFill>
            <a:ln>
              <a:solidFill>
                <a:schemeClr val="tx1"/>
              </a:solidFill>
            </a:ln>
          </c:spPr>
          <c:dLbls>
            <c:delete val="1"/>
          </c:dLbls>
          <c:cat>
            <c:strRef>
              <c:f>аттест!$A$4:$A$12</c:f>
              <c:strCache>
                <c:ptCount val="9"/>
                <c:pt idx="0">
                  <c:v>МКОУ школа № 1 с. Хороль</c:v>
                </c:pt>
                <c:pt idx="1">
                  <c:v>МКОУ школа № 3 с. Хороль</c:v>
                </c:pt>
                <c:pt idx="2">
                  <c:v>МКОУ СОШ  с. Новодевица</c:v>
                </c:pt>
                <c:pt idx="3">
                  <c:v>МКОУ школа с. Сиваковка</c:v>
                </c:pt>
                <c:pt idx="4">
                  <c:v>МКОУСОШ  с. Лучки</c:v>
                </c:pt>
                <c:pt idx="5">
                  <c:v>МКОУ школа с. Прилуки</c:v>
                </c:pt>
                <c:pt idx="6">
                  <c:v>МКОУ школа  с. Благодатное</c:v>
                </c:pt>
                <c:pt idx="7">
                  <c:v>МКОУ СОШ  пгт. Ярославский</c:v>
                </c:pt>
                <c:pt idx="8">
                  <c:v>ИТОГО</c:v>
                </c:pt>
              </c:strCache>
            </c:strRef>
          </c:cat>
          <c:val>
            <c:numRef>
              <c:f>аттест!$G$4:$G$12</c:f>
              <c:numCache>
                <c:formatCode>0%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0.95000000000000018</c:v>
                </c:pt>
                <c:pt idx="8" formatCode="0.0%">
                  <c:v>0.98347107438016534</c:v>
                </c:pt>
              </c:numCache>
            </c:numRef>
          </c:val>
        </c:ser>
        <c:ser>
          <c:idx val="1"/>
          <c:order val="1"/>
          <c:tx>
            <c:strRef>
              <c:f>аттест!$H$2</c:f>
              <c:strCache>
                <c:ptCount val="1"/>
                <c:pt idx="0">
                  <c:v>2015-2016</c:v>
                </c:pt>
              </c:strCache>
            </c:strRef>
          </c:tx>
          <c:spPr>
            <a:solidFill>
              <a:srgbClr val="00CC00"/>
            </a:solidFill>
            <a:ln>
              <a:solidFill>
                <a:schemeClr val="tx1"/>
              </a:solidFill>
            </a:ln>
          </c:spPr>
          <c:dLbls>
            <c:delete val="1"/>
          </c:dLbls>
          <c:cat>
            <c:strRef>
              <c:f>аттест!$A$4:$A$12</c:f>
              <c:strCache>
                <c:ptCount val="9"/>
                <c:pt idx="0">
                  <c:v>МКОУ школа № 1 с. Хороль</c:v>
                </c:pt>
                <c:pt idx="1">
                  <c:v>МКОУ школа № 3 с. Хороль</c:v>
                </c:pt>
                <c:pt idx="2">
                  <c:v>МКОУ СОШ  с. Новодевица</c:v>
                </c:pt>
                <c:pt idx="3">
                  <c:v>МКОУ школа с. Сиваковка</c:v>
                </c:pt>
                <c:pt idx="4">
                  <c:v>МКОУСОШ  с. Лучки</c:v>
                </c:pt>
                <c:pt idx="5">
                  <c:v>МКОУ школа с. Прилуки</c:v>
                </c:pt>
                <c:pt idx="6">
                  <c:v>МКОУ школа  с. Благодатное</c:v>
                </c:pt>
                <c:pt idx="7">
                  <c:v>МКОУ СОШ  пгт. Ярославский</c:v>
                </c:pt>
                <c:pt idx="8">
                  <c:v>ИТОГО</c:v>
                </c:pt>
              </c:strCache>
            </c:strRef>
          </c:cat>
          <c:val>
            <c:numRef>
              <c:f>аттест!$J$4:$J$12</c:f>
              <c:numCache>
                <c:formatCode>0%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ser>
          <c:idx val="2"/>
          <c:order val="2"/>
          <c:tx>
            <c:strRef>
              <c:f>аттест!$K$2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rgbClr val="00CC00"/>
            </a:solidFill>
            <a:ln>
              <a:solidFill>
                <a:schemeClr val="tx1"/>
              </a:solidFill>
            </a:ln>
          </c:spPr>
          <c:dLbls>
            <c:delete val="1"/>
          </c:dLbls>
          <c:cat>
            <c:strRef>
              <c:f>аттест!$A$4:$A$12</c:f>
              <c:strCache>
                <c:ptCount val="9"/>
                <c:pt idx="0">
                  <c:v>МКОУ школа № 1 с. Хороль</c:v>
                </c:pt>
                <c:pt idx="1">
                  <c:v>МКОУ школа № 3 с. Хороль</c:v>
                </c:pt>
                <c:pt idx="2">
                  <c:v>МКОУ СОШ  с. Новодевица</c:v>
                </c:pt>
                <c:pt idx="3">
                  <c:v>МКОУ школа с. Сиваковка</c:v>
                </c:pt>
                <c:pt idx="4">
                  <c:v>МКОУСОШ  с. Лучки</c:v>
                </c:pt>
                <c:pt idx="5">
                  <c:v>МКОУ школа с. Прилуки</c:v>
                </c:pt>
                <c:pt idx="6">
                  <c:v>МКОУ школа  с. Благодатное</c:v>
                </c:pt>
                <c:pt idx="7">
                  <c:v>МКОУ СОШ  пгт. Ярославский</c:v>
                </c:pt>
                <c:pt idx="8">
                  <c:v>ИТОГО</c:v>
                </c:pt>
              </c:strCache>
            </c:strRef>
          </c:cat>
          <c:val>
            <c:numRef>
              <c:f>аттест!$M$4:$M$12</c:f>
              <c:numCache>
                <c:formatCode>0%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ser>
          <c:idx val="3"/>
          <c:order val="3"/>
          <c:tx>
            <c:strRef>
              <c:f>аттест!$N$2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00CC00"/>
            </a:solidFill>
            <a:ln w="28575"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аттест!$A$4:$A$12</c:f>
              <c:strCache>
                <c:ptCount val="9"/>
                <c:pt idx="0">
                  <c:v>МКОУ школа № 1 с. Хороль</c:v>
                </c:pt>
                <c:pt idx="1">
                  <c:v>МКОУ школа № 3 с. Хороль</c:v>
                </c:pt>
                <c:pt idx="2">
                  <c:v>МКОУ СОШ  с. Новодевица</c:v>
                </c:pt>
                <c:pt idx="3">
                  <c:v>МКОУ школа с. Сиваковка</c:v>
                </c:pt>
                <c:pt idx="4">
                  <c:v>МКОУСОШ  с. Лучки</c:v>
                </c:pt>
                <c:pt idx="5">
                  <c:v>МКОУ школа с. Прилуки</c:v>
                </c:pt>
                <c:pt idx="6">
                  <c:v>МКОУ школа  с. Благодатное</c:v>
                </c:pt>
                <c:pt idx="7">
                  <c:v>МКОУ СОШ  пгт. Ярославский</c:v>
                </c:pt>
                <c:pt idx="8">
                  <c:v>ИТОГО</c:v>
                </c:pt>
              </c:strCache>
            </c:strRef>
          </c:cat>
          <c:val>
            <c:numRef>
              <c:f>аттест!$P$4:$P$12</c:f>
              <c:numCache>
                <c:formatCode>0%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dLbls>
          <c:showVal val="1"/>
        </c:dLbls>
        <c:axId val="51538560"/>
        <c:axId val="51560832"/>
      </c:barChart>
      <c:catAx>
        <c:axId val="515385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1560832"/>
        <c:crosses val="autoZero"/>
        <c:auto val="1"/>
        <c:lblAlgn val="ctr"/>
        <c:lblOffset val="100"/>
        <c:tickLblSkip val="1"/>
        <c:tickMarkSkip val="1"/>
      </c:catAx>
      <c:valAx>
        <c:axId val="51560832"/>
        <c:scaling>
          <c:orientation val="minMax"/>
          <c:max val="1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51538560"/>
        <c:crosses val="autoZero"/>
        <c:crossBetween val="between"/>
        <c:majorUnit val="0.5"/>
        <c:minorUnit val="0.5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Сводная информация об </a:t>
            </a:r>
            <a:r>
              <a:rPr lang="ru-RU" baseline="0"/>
              <a:t>уровне подготовке к ЕГЭ в 2017, 2018 году (от 61 до 100 баллов)</a:t>
            </a:r>
            <a:endParaRPr lang="ru-RU"/>
          </a:p>
        </c:rich>
      </c:tx>
      <c:layout/>
    </c:title>
    <c:plotArea>
      <c:layout>
        <c:manualLayout>
          <c:layoutTarget val="inner"/>
          <c:xMode val="edge"/>
          <c:yMode val="edge"/>
          <c:x val="6.2206583552055994E-2"/>
          <c:y val="0.28608362724893288"/>
          <c:w val="0.91436701662292208"/>
          <c:h val="0.26151413051738093"/>
        </c:manualLayout>
      </c:layout>
      <c:barChart>
        <c:barDir val="col"/>
        <c:grouping val="clustered"/>
        <c:ser>
          <c:idx val="1"/>
          <c:order val="0"/>
          <c:tx>
            <c:strRef>
              <c:f>'Сводная по школам'!$V$3</c:f>
              <c:strCache>
                <c:ptCount val="1"/>
                <c:pt idx="0">
                  <c:v>% от 61 до 100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2.8081121865140751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4976598328075063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2.0592822701103214E-2"/>
                  <c:y val="-3.3149177039052892E-3"/>
                </c:manualLayout>
              </c:layout>
              <c:showVal val="1"/>
            </c:dLbl>
            <c:dLbl>
              <c:idx val="6"/>
              <c:layout>
                <c:manualLayout>
                  <c:x val="2.2464897492112612E-2"/>
                  <c:y val="-1.3259670815621145E-2"/>
                </c:manualLayout>
              </c:layout>
              <c:showVal val="1"/>
            </c:dLbl>
            <c:dLbl>
              <c:idx val="7"/>
              <c:layout>
                <c:manualLayout>
                  <c:x val="1.1232448746056313E-2"/>
                  <c:y val="-1.6574588519526454E-2"/>
                </c:manualLayout>
              </c:layout>
              <c:showVal val="1"/>
            </c:dLbl>
            <c:dLbl>
              <c:idx val="8"/>
              <c:layout>
                <c:manualLayout>
                  <c:x val="1.3104523537065704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'Сводная по школам'!$A$5:$A$14</c:f>
              <c:strCache>
                <c:ptCount val="10"/>
                <c:pt idx="0">
                  <c:v>СОШ № 1 с. Хороль</c:v>
                </c:pt>
                <c:pt idx="1">
                  <c:v>СОШ № 3с. Хороль</c:v>
                </c:pt>
                <c:pt idx="2">
                  <c:v>СОШ с. Новодевица</c:v>
                </c:pt>
                <c:pt idx="3">
                  <c:v>СОШ с. Сиваковка</c:v>
                </c:pt>
                <c:pt idx="4">
                  <c:v>СОШ с. Благодатное</c:v>
                </c:pt>
                <c:pt idx="5">
                  <c:v>СОШ с. Прилуки</c:v>
                </c:pt>
                <c:pt idx="6">
                  <c:v>СОШ п. Ярославский</c:v>
                </c:pt>
                <c:pt idx="7">
                  <c:v>СОШ с. Лучки</c:v>
                </c:pt>
                <c:pt idx="8">
                  <c:v>по району</c:v>
                </c:pt>
                <c:pt idx="9">
                  <c:v>ПО КРАЮ</c:v>
                </c:pt>
              </c:strCache>
            </c:strRef>
          </c:cat>
          <c:val>
            <c:numRef>
              <c:f>'Сводная по школам'!$V$5:$V$14</c:f>
              <c:numCache>
                <c:formatCode>0%</c:formatCode>
                <c:ptCount val="10"/>
                <c:pt idx="0">
                  <c:v>0.44155844155844165</c:v>
                </c:pt>
                <c:pt idx="1">
                  <c:v>0.44594594594594605</c:v>
                </c:pt>
                <c:pt idx="2">
                  <c:v>0.33333333333333331</c:v>
                </c:pt>
                <c:pt idx="4">
                  <c:v>0.62500000000000022</c:v>
                </c:pt>
                <c:pt idx="5">
                  <c:v>0.38888888888888923</c:v>
                </c:pt>
                <c:pt idx="6">
                  <c:v>0.50785340314136129</c:v>
                </c:pt>
                <c:pt idx="7">
                  <c:v>0.35294117647058826</c:v>
                </c:pt>
                <c:pt idx="8">
                  <c:v>0.46581196581196593</c:v>
                </c:pt>
              </c:numCache>
            </c:numRef>
          </c:val>
        </c:ser>
        <c:axId val="50128000"/>
        <c:axId val="50129536"/>
      </c:barChart>
      <c:catAx>
        <c:axId val="50128000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400" b="1"/>
            </a:pPr>
            <a:endParaRPr lang="ru-RU"/>
          </a:p>
        </c:txPr>
        <c:crossAx val="50129536"/>
        <c:crosses val="autoZero"/>
        <c:auto val="1"/>
        <c:lblAlgn val="ctr"/>
        <c:lblOffset val="100"/>
      </c:catAx>
      <c:valAx>
        <c:axId val="50129536"/>
        <c:scaling>
          <c:orientation val="minMax"/>
        </c:scaling>
        <c:axPos val="l"/>
        <c:majorGridlines/>
        <c:numFmt formatCode="0%" sourceLinked="1"/>
        <c:tickLblPos val="nextTo"/>
        <c:crossAx val="50128000"/>
        <c:crosses val="autoZero"/>
        <c:crossBetween val="between"/>
      </c:valAx>
    </c:plotArea>
    <c:plotVisOnly val="1"/>
  </c:chart>
  <c:spPr>
    <a:ln>
      <a:solidFill>
        <a:schemeClr val="tx1"/>
      </a:solidFill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/>
            </a:pPr>
            <a:r>
              <a:rPr lang="ru-RU" sz="2800" dirty="0"/>
              <a:t>Сводная информация об </a:t>
            </a:r>
            <a:r>
              <a:rPr lang="ru-RU" sz="2800" baseline="0" dirty="0"/>
              <a:t>уровне подготовке к ЕГЭ ПО ПРЕДМЕТАМ в </a:t>
            </a:r>
            <a:r>
              <a:rPr lang="ru-RU" sz="2800" baseline="0" dirty="0" smtClean="0"/>
              <a:t>2018 </a:t>
            </a:r>
            <a:r>
              <a:rPr lang="ru-RU" sz="2800" baseline="0" dirty="0"/>
              <a:t>году </a:t>
            </a:r>
            <a:r>
              <a:rPr lang="ru-RU" sz="2800" baseline="0" dirty="0" smtClean="0"/>
              <a:t>                       (</a:t>
            </a:r>
            <a:r>
              <a:rPr lang="ru-RU" sz="2800" u="sng" baseline="0" dirty="0"/>
              <a:t>от 61 до 100 баллов</a:t>
            </a:r>
            <a:r>
              <a:rPr lang="ru-RU" sz="2800" baseline="0" dirty="0"/>
              <a:t>)</a:t>
            </a:r>
            <a:endParaRPr lang="ru-RU" sz="28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6.2206583552055994E-2"/>
          <c:y val="0.24005116899704154"/>
          <c:w val="0.93779341644794423"/>
          <c:h val="0.25918055110241567"/>
        </c:manualLayout>
      </c:layout>
      <c:barChart>
        <c:barDir val="col"/>
        <c:grouping val="clustered"/>
        <c:ser>
          <c:idx val="1"/>
          <c:order val="0"/>
          <c:tx>
            <c:strRef>
              <c:f>'Сводная по предметам'!$V$3</c:f>
              <c:strCache>
                <c:ptCount val="1"/>
                <c:pt idx="0">
                  <c:v>% от 61 до 100</c:v>
                </c:pt>
              </c:strCache>
            </c:strRef>
          </c:tx>
          <c:spPr>
            <a:solidFill>
              <a:srgbClr val="FF0066"/>
            </a:solidFill>
            <a:ln>
              <a:solidFill>
                <a:schemeClr val="accent1"/>
              </a:solidFill>
            </a:ln>
          </c:spPr>
          <c:dPt>
            <c:idx val="1"/>
            <c:spPr>
              <a:solidFill>
                <a:srgbClr val="0000FF"/>
              </a:solidFill>
              <a:ln>
                <a:solidFill>
                  <a:schemeClr val="accent1"/>
                </a:solidFill>
              </a:ln>
            </c:spPr>
          </c:dPt>
          <c:dLbls>
            <c:dLbl>
              <c:idx val="1"/>
              <c:layout>
                <c:manualLayout>
                  <c:x val="3.0150748996834731E-2"/>
                  <c:y val="3.2279759269247281E-3"/>
                </c:manualLayout>
              </c:layout>
              <c:showVal val="1"/>
            </c:dLbl>
            <c:dLbl>
              <c:idx val="7"/>
              <c:layout>
                <c:manualLayout>
                  <c:x val="1.2060299598733891E-2"/>
                  <c:y val="-3.2279759269247281E-3"/>
                </c:manualLayout>
              </c:layout>
              <c:showVal val="1"/>
            </c:dLbl>
            <c:dLbl>
              <c:idx val="9"/>
              <c:layout>
                <c:manualLayout>
                  <c:x val="2.2110549264345466E-2"/>
                  <c:y val="-1.2911903707698898E-2"/>
                </c:manualLayout>
              </c:layout>
              <c:showVal val="1"/>
            </c:dLbl>
            <c:dLbl>
              <c:idx val="10"/>
              <c:layout>
                <c:manualLayout>
                  <c:x val="2.2110549264345466E-2"/>
                  <c:y val="-9.6839277807741625E-3"/>
                </c:manualLayout>
              </c:layout>
              <c:showVal val="1"/>
            </c:dLbl>
            <c:dLbl>
              <c:idx val="12"/>
              <c:layout>
                <c:manualLayout>
                  <c:x val="2.2110549264345466E-2"/>
                  <c:y val="-3.2279759269247281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</c:dLbls>
          <c:cat>
            <c:strRef>
              <c:f>'Сводная по предметам'!$A$5:$A$17</c:f>
              <c:strCache>
                <c:ptCount val="13"/>
                <c:pt idx="0">
                  <c:v>русский язык</c:v>
                </c:pt>
                <c:pt idx="1">
                  <c:v>математика БАЗ</c:v>
                </c:pt>
                <c:pt idx="2">
                  <c:v>математика (Пр)</c:v>
                </c:pt>
                <c:pt idx="3">
                  <c:v>физика</c:v>
                </c:pt>
                <c:pt idx="4">
                  <c:v>химия</c:v>
                </c:pt>
                <c:pt idx="5">
                  <c:v>информатика</c:v>
                </c:pt>
                <c:pt idx="6">
                  <c:v>биология</c:v>
                </c:pt>
                <c:pt idx="7">
                  <c:v>история</c:v>
                </c:pt>
                <c:pt idx="8">
                  <c:v>география</c:v>
                </c:pt>
                <c:pt idx="9">
                  <c:v>английский язык</c:v>
                </c:pt>
                <c:pt idx="10">
                  <c:v>обществознание</c:v>
                </c:pt>
                <c:pt idx="11">
                  <c:v>литература</c:v>
                </c:pt>
                <c:pt idx="12">
                  <c:v>ИТОГО</c:v>
                </c:pt>
              </c:strCache>
            </c:strRef>
          </c:cat>
          <c:val>
            <c:numRef>
              <c:f>'Сводная по предметам'!$V$5:$V$17</c:f>
              <c:numCache>
                <c:formatCode>0%</c:formatCode>
                <c:ptCount val="13"/>
                <c:pt idx="0">
                  <c:v>0.62500000000000022</c:v>
                </c:pt>
                <c:pt idx="1">
                  <c:v>0.88235294117647056</c:v>
                </c:pt>
                <c:pt idx="2">
                  <c:v>0.1</c:v>
                </c:pt>
                <c:pt idx="3">
                  <c:v>0</c:v>
                </c:pt>
                <c:pt idx="4">
                  <c:v>0.5</c:v>
                </c:pt>
                <c:pt idx="5">
                  <c:v>0.6000000000000002</c:v>
                </c:pt>
                <c:pt idx="6">
                  <c:v>0</c:v>
                </c:pt>
                <c:pt idx="7">
                  <c:v>0.28571428571428586</c:v>
                </c:pt>
                <c:pt idx="8">
                  <c:v>0.5</c:v>
                </c:pt>
                <c:pt idx="9">
                  <c:v>0.5</c:v>
                </c:pt>
                <c:pt idx="10">
                  <c:v>0.2631578947368422</c:v>
                </c:pt>
                <c:pt idx="11">
                  <c:v>0.25</c:v>
                </c:pt>
                <c:pt idx="12">
                  <c:v>0.44017094017094027</c:v>
                </c:pt>
              </c:numCache>
            </c:numRef>
          </c:val>
        </c:ser>
        <c:axId val="7585792"/>
        <c:axId val="7587328"/>
      </c:barChart>
      <c:catAx>
        <c:axId val="7585792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2800" b="1"/>
            </a:pPr>
            <a:endParaRPr lang="ru-RU"/>
          </a:p>
        </c:txPr>
        <c:crossAx val="7587328"/>
        <c:crosses val="autoZero"/>
        <c:auto val="1"/>
        <c:lblAlgn val="ctr"/>
        <c:lblOffset val="100"/>
      </c:catAx>
      <c:valAx>
        <c:axId val="7587328"/>
        <c:scaling>
          <c:orientation val="minMax"/>
        </c:scaling>
        <c:axPos val="l"/>
        <c:majorGridlines/>
        <c:numFmt formatCode="0%" sourceLinked="1"/>
        <c:tickLblPos val="nextTo"/>
        <c:crossAx val="7585792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/>
              <a:t>Массовость достижения результутов   ЕГЭ</a:t>
            </a:r>
          </a:p>
          <a:p>
            <a:pPr>
              <a:defRPr sz="2400"/>
            </a:pPr>
            <a:r>
              <a:rPr lang="ru-RU" sz="2400"/>
              <a:t> 2017-2018 год</a:t>
            </a:r>
          </a:p>
          <a:p>
            <a:pPr>
              <a:defRPr sz="2400"/>
            </a:pPr>
            <a:r>
              <a:rPr lang="ru-RU" sz="2400"/>
              <a:t>(количество учащихся, набравших не менее 160 баллов по трем предметам)    </a:t>
            </a:r>
            <a:endParaRPr lang="en-US" sz="2400"/>
          </a:p>
        </c:rich>
      </c:tx>
      <c:layout/>
    </c:title>
    <c:plotArea>
      <c:layout>
        <c:manualLayout>
          <c:layoutTarget val="inner"/>
          <c:xMode val="edge"/>
          <c:yMode val="edge"/>
          <c:x val="7.7144065823872787E-2"/>
          <c:y val="0.25870921518248086"/>
          <c:w val="0.92203723084447564"/>
          <c:h val="0.2479042583135026"/>
        </c:manualLayout>
      </c:layout>
      <c:barChart>
        <c:barDir val="col"/>
        <c:grouping val="clustered"/>
        <c:ser>
          <c:idx val="0"/>
          <c:order val="0"/>
          <c:tx>
            <c:strRef>
              <c:f>'Массовость (160 б)'!$D$4</c:f>
              <c:strCache>
                <c:ptCount val="1"/>
                <c:pt idx="0">
                  <c:v>%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dPt>
            <c:idx val="0"/>
            <c:spPr>
              <a:solidFill>
                <a:srgbClr val="0070C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spPr>
              <a:solidFill>
                <a:srgbClr val="0070C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spPr>
              <a:solidFill>
                <a:srgbClr val="0070C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5"/>
            <c:spPr>
              <a:solidFill>
                <a:srgbClr val="0070C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6"/>
            <c:spPr>
              <a:solidFill>
                <a:srgbClr val="0070C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7"/>
            <c:spPr>
              <a:solidFill>
                <a:srgbClr val="0070C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8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</c:dPt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'Массовость (160 б)'!$A$5:$A$13</c:f>
              <c:strCache>
                <c:ptCount val="9"/>
                <c:pt idx="0">
                  <c:v>СОШ № 1 с. Хороль</c:v>
                </c:pt>
                <c:pt idx="1">
                  <c:v>СОШ № 3с. Хороль</c:v>
                </c:pt>
                <c:pt idx="2">
                  <c:v>СОШ с. Новодевица</c:v>
                </c:pt>
                <c:pt idx="3">
                  <c:v>СОШ с. Сиваковка</c:v>
                </c:pt>
                <c:pt idx="4">
                  <c:v>СОШ с. Благодатное</c:v>
                </c:pt>
                <c:pt idx="5">
                  <c:v>СОШ с. Прилуки</c:v>
                </c:pt>
                <c:pt idx="6">
                  <c:v>СОШ п. Ярославский</c:v>
                </c:pt>
                <c:pt idx="7">
                  <c:v>СОШ с. Лучки</c:v>
                </c:pt>
                <c:pt idx="8">
                  <c:v>по району</c:v>
                </c:pt>
              </c:strCache>
            </c:strRef>
          </c:cat>
          <c:val>
            <c:numRef>
              <c:f>'Массовость (160 б)'!$D$5:$D$13</c:f>
              <c:numCache>
                <c:formatCode>0%</c:formatCode>
                <c:ptCount val="9"/>
                <c:pt idx="0">
                  <c:v>0.37000000000000011</c:v>
                </c:pt>
                <c:pt idx="1">
                  <c:v>0.13</c:v>
                </c:pt>
                <c:pt idx="2">
                  <c:v>0</c:v>
                </c:pt>
                <c:pt idx="3">
                  <c:v>0.25</c:v>
                </c:pt>
                <c:pt idx="4">
                  <c:v>0</c:v>
                </c:pt>
                <c:pt idx="5">
                  <c:v>0.5</c:v>
                </c:pt>
                <c:pt idx="6">
                  <c:v>0.61000000000000021</c:v>
                </c:pt>
                <c:pt idx="7">
                  <c:v>0.14000000000000001</c:v>
                </c:pt>
                <c:pt idx="8">
                  <c:v>0.3600000000000001</c:v>
                </c:pt>
              </c:numCache>
            </c:numRef>
          </c:val>
        </c:ser>
        <c:ser>
          <c:idx val="1"/>
          <c:order val="1"/>
          <c:tx>
            <c:strRef>
              <c:f>'Массовость (160 б)'!$G$4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dPt>
            <c:idx val="8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</c:dPt>
          <c:dLbls>
            <c:dLbl>
              <c:idx val="5"/>
              <c:layout>
                <c:manualLayout>
                  <c:x val="2.3771472361396845E-2"/>
                  <c:y val="-3.2786885245901639E-3"/>
                </c:manualLayout>
              </c:layout>
              <c:showVal val="1"/>
            </c:dLbl>
            <c:dLbl>
              <c:idx val="6"/>
              <c:layout>
                <c:manualLayout>
                  <c:x val="3.0763081879454639E-2"/>
                  <c:y val="1.639344262295082E-3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'Массовость (160 б)'!$A$5:$A$13</c:f>
              <c:strCache>
                <c:ptCount val="9"/>
                <c:pt idx="0">
                  <c:v>СОШ № 1 с. Хороль</c:v>
                </c:pt>
                <c:pt idx="1">
                  <c:v>СОШ № 3с. Хороль</c:v>
                </c:pt>
                <c:pt idx="2">
                  <c:v>СОШ с. Новодевица</c:v>
                </c:pt>
                <c:pt idx="3">
                  <c:v>СОШ с. Сиваковка</c:v>
                </c:pt>
                <c:pt idx="4">
                  <c:v>СОШ с. Благодатное</c:v>
                </c:pt>
                <c:pt idx="5">
                  <c:v>СОШ с. Прилуки</c:v>
                </c:pt>
                <c:pt idx="6">
                  <c:v>СОШ п. Ярославский</c:v>
                </c:pt>
                <c:pt idx="7">
                  <c:v>СОШ с. Лучки</c:v>
                </c:pt>
                <c:pt idx="8">
                  <c:v>по району</c:v>
                </c:pt>
              </c:strCache>
            </c:strRef>
          </c:cat>
          <c:val>
            <c:numRef>
              <c:f>'Массовость (160 б)'!$G$5:$G$13</c:f>
              <c:numCache>
                <c:formatCode>0%</c:formatCode>
                <c:ptCount val="9"/>
                <c:pt idx="0">
                  <c:v>0.47222222222222232</c:v>
                </c:pt>
                <c:pt idx="1">
                  <c:v>0.42105263157894746</c:v>
                </c:pt>
                <c:pt idx="2">
                  <c:v>0</c:v>
                </c:pt>
                <c:pt idx="4">
                  <c:v>0.33333333333333331</c:v>
                </c:pt>
                <c:pt idx="5">
                  <c:v>0.2</c:v>
                </c:pt>
                <c:pt idx="6">
                  <c:v>0.61904761904761929</c:v>
                </c:pt>
                <c:pt idx="7">
                  <c:v>0.33333333333333331</c:v>
                </c:pt>
                <c:pt idx="8">
                  <c:v>0.48672566371681436</c:v>
                </c:pt>
              </c:numCache>
            </c:numRef>
          </c:val>
        </c:ser>
        <c:axId val="50177920"/>
        <c:axId val="50179456"/>
      </c:barChart>
      <c:catAx>
        <c:axId val="50177920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2000" b="1"/>
            </a:pPr>
            <a:endParaRPr lang="ru-RU"/>
          </a:p>
        </c:txPr>
        <c:crossAx val="50179456"/>
        <c:crosses val="autoZero"/>
        <c:auto val="1"/>
        <c:lblAlgn val="ctr"/>
        <c:lblOffset val="100"/>
      </c:catAx>
      <c:valAx>
        <c:axId val="50179456"/>
        <c:scaling>
          <c:orientation val="minMax"/>
        </c:scaling>
        <c:axPos val="l"/>
        <c:majorGridlines/>
        <c:numFmt formatCode="0%" sourceLinked="1"/>
        <c:tickLblPos val="nextTo"/>
        <c:crossAx val="50177920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Рейтинг школ по </a:t>
            </a:r>
            <a:r>
              <a:rPr lang="ru-RU" sz="1600" baseline="0"/>
              <a:t>среднему тестовому баллу за 2018 год</a:t>
            </a:r>
          </a:p>
          <a:p>
            <a:pPr>
              <a:defRPr sz="1600"/>
            </a:pPr>
            <a:endParaRPr lang="ru-RU" sz="1600"/>
          </a:p>
        </c:rich>
      </c:tx>
      <c:layout>
        <c:manualLayout>
          <c:xMode val="edge"/>
          <c:yMode val="edge"/>
          <c:x val="0.15532625088531132"/>
          <c:y val="2.4880382775120599E-2"/>
        </c:manualLayout>
      </c:layout>
    </c:title>
    <c:plotArea>
      <c:layout>
        <c:manualLayout>
          <c:layoutTarget val="inner"/>
          <c:xMode val="edge"/>
          <c:yMode val="edge"/>
          <c:x val="5.3353166357937083E-2"/>
          <c:y val="0.18951279419899575"/>
          <c:w val="0.93119468348698364"/>
          <c:h val="0.36124016668830605"/>
        </c:manualLayout>
      </c:layout>
      <c:barChart>
        <c:barDir val="col"/>
        <c:grouping val="clustered"/>
        <c:ser>
          <c:idx val="0"/>
          <c:order val="0"/>
          <c:tx>
            <c:strRef>
              <c:f>Свод_школы!$Y$1</c:f>
              <c:strCache>
                <c:ptCount val="1"/>
                <c:pt idx="0">
                  <c:v>Рейтинг по среднему баллу 2017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0000"/>
              </a:solidFill>
            </a:ln>
          </c:spPr>
          <c:dPt>
            <c:idx val="5"/>
            <c:spPr>
              <a:solidFill>
                <a:srgbClr val="FF0066"/>
              </a:solidFill>
              <a:ln>
                <a:solidFill>
                  <a:srgbClr val="000000"/>
                </a:solidFill>
              </a:ln>
            </c:spPr>
          </c:dPt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Свод_школы!$Y$3:$Y$10</c:f>
              <c:strCache>
                <c:ptCount val="8"/>
                <c:pt idx="0">
                  <c:v>СОШ с. Благодатное</c:v>
                </c:pt>
                <c:pt idx="1">
                  <c:v>СОШ с. Прилуки</c:v>
                </c:pt>
                <c:pt idx="2">
                  <c:v>СОШ с. Лучки</c:v>
                </c:pt>
                <c:pt idx="3">
                  <c:v>СОШ № 1 с. Хороль</c:v>
                </c:pt>
                <c:pt idx="4">
                  <c:v>СОШ п. Ярославский</c:v>
                </c:pt>
                <c:pt idx="5">
                  <c:v>по району</c:v>
                </c:pt>
                <c:pt idx="6">
                  <c:v>СОШ с. Новодевица</c:v>
                </c:pt>
                <c:pt idx="7">
                  <c:v>СОШ № 3с. Хороль</c:v>
                </c:pt>
              </c:strCache>
            </c:strRef>
          </c:cat>
          <c:val>
            <c:numRef>
              <c:f>Свод_школы!$Z$3:$Z$10</c:f>
              <c:numCache>
                <c:formatCode>0.0</c:formatCode>
                <c:ptCount val="8"/>
                <c:pt idx="0">
                  <c:v>60.4</c:v>
                </c:pt>
                <c:pt idx="1">
                  <c:v>55.3</c:v>
                </c:pt>
                <c:pt idx="2">
                  <c:v>54.9</c:v>
                </c:pt>
                <c:pt idx="3">
                  <c:v>53.3</c:v>
                </c:pt>
                <c:pt idx="4">
                  <c:v>52.8</c:v>
                </c:pt>
                <c:pt idx="5">
                  <c:v>52.8</c:v>
                </c:pt>
                <c:pt idx="6">
                  <c:v>49.7</c:v>
                </c:pt>
                <c:pt idx="7">
                  <c:v>43.2</c:v>
                </c:pt>
              </c:numCache>
            </c:numRef>
          </c:val>
        </c:ser>
        <c:axId val="50221056"/>
        <c:axId val="50222592"/>
      </c:barChart>
      <c:catAx>
        <c:axId val="502210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5400000"/>
          <a:lstStyle/>
          <a:p>
            <a:pPr>
              <a:defRPr sz="1400" b="1"/>
            </a:pPr>
            <a:endParaRPr lang="ru-RU"/>
          </a:p>
        </c:txPr>
        <c:crossAx val="50222592"/>
        <c:crosses val="autoZero"/>
        <c:auto val="1"/>
        <c:lblAlgn val="ctr"/>
        <c:lblOffset val="100"/>
      </c:catAx>
      <c:valAx>
        <c:axId val="50222592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50221056"/>
        <c:crosses val="autoZero"/>
        <c:crossBetween val="between"/>
      </c:valAx>
    </c:plotArea>
    <c:plotVisOnly val="1"/>
  </c:chart>
  <c:spPr>
    <a:ln>
      <a:solidFill>
        <a:schemeClr val="tx1"/>
      </a:solidFill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РЕЙТИНГ школ по МАССОВОСТИ достижения</a:t>
            </a:r>
            <a:r>
              <a:rPr lang="ru-RU" baseline="0"/>
              <a:t> результатов 2018</a:t>
            </a:r>
            <a:endParaRPr lang="ru-RU"/>
          </a:p>
        </c:rich>
      </c:tx>
      <c:layout/>
    </c:title>
    <c:plotArea>
      <c:layout>
        <c:manualLayout>
          <c:layoutTarget val="inner"/>
          <c:xMode val="edge"/>
          <c:yMode val="edge"/>
          <c:x val="5.2174759405074357E-2"/>
          <c:y val="0.15584281131525229"/>
          <c:w val="0.89069400699912549"/>
          <c:h val="0.42680227471566068"/>
        </c:manualLayout>
      </c:layout>
      <c:barChart>
        <c:barDir val="col"/>
        <c:grouping val="clustered"/>
        <c:ser>
          <c:idx val="0"/>
          <c:order val="0"/>
          <c:tx>
            <c:strRef>
              <c:f>'Массовость (160 б)'!$N$4</c:f>
              <c:strCache>
                <c:ptCount val="1"/>
                <c:pt idx="0">
                  <c:v>%</c:v>
                </c:pt>
              </c:strCache>
            </c:strRef>
          </c:tx>
          <c:dPt>
            <c:idx val="1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'Массовость (160 б)'!$M$5:$M$12</c:f>
              <c:strCache>
                <c:ptCount val="8"/>
                <c:pt idx="0">
                  <c:v>СОШ п. Ярославский</c:v>
                </c:pt>
                <c:pt idx="1">
                  <c:v>по району</c:v>
                </c:pt>
                <c:pt idx="2">
                  <c:v>СОШ № 1 с. Хороль</c:v>
                </c:pt>
                <c:pt idx="3">
                  <c:v>СОШ № 3с. Хороль</c:v>
                </c:pt>
                <c:pt idx="4">
                  <c:v>СОШ с. Благодатное</c:v>
                </c:pt>
                <c:pt idx="5">
                  <c:v>СОШ с. Лучки</c:v>
                </c:pt>
                <c:pt idx="6">
                  <c:v>СОШ с. Прилуки</c:v>
                </c:pt>
                <c:pt idx="7">
                  <c:v>СОШ с. Новодевица</c:v>
                </c:pt>
              </c:strCache>
            </c:strRef>
          </c:cat>
          <c:val>
            <c:numRef>
              <c:f>'Массовость (160 б)'!$N$5:$N$12</c:f>
              <c:numCache>
                <c:formatCode>0%</c:formatCode>
                <c:ptCount val="8"/>
                <c:pt idx="0">
                  <c:v>0.62000000000000022</c:v>
                </c:pt>
                <c:pt idx="1">
                  <c:v>0.4900000000000001</c:v>
                </c:pt>
                <c:pt idx="2">
                  <c:v>0.47000000000000008</c:v>
                </c:pt>
                <c:pt idx="3">
                  <c:v>0.4200000000000001</c:v>
                </c:pt>
                <c:pt idx="4">
                  <c:v>0.33000000000000013</c:v>
                </c:pt>
                <c:pt idx="5">
                  <c:v>0.33000000000000013</c:v>
                </c:pt>
                <c:pt idx="6">
                  <c:v>0.2</c:v>
                </c:pt>
                <c:pt idx="7">
                  <c:v>0</c:v>
                </c:pt>
              </c:numCache>
            </c:numRef>
          </c:val>
        </c:ser>
        <c:axId val="50255360"/>
        <c:axId val="50256896"/>
      </c:barChart>
      <c:catAx>
        <c:axId val="50255360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600" b="1"/>
            </a:pPr>
            <a:endParaRPr lang="ru-RU"/>
          </a:p>
        </c:txPr>
        <c:crossAx val="50256896"/>
        <c:crosses val="autoZero"/>
        <c:auto val="1"/>
        <c:lblAlgn val="ctr"/>
        <c:lblOffset val="100"/>
      </c:catAx>
      <c:valAx>
        <c:axId val="50256896"/>
        <c:scaling>
          <c:orientation val="minMax"/>
        </c:scaling>
        <c:axPos val="l"/>
        <c:majorGridlines/>
        <c:numFmt formatCode="0%" sourceLinked="1"/>
        <c:tickLblPos val="nextTo"/>
        <c:crossAx val="5025536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/>
              <a:t>РУССКИЙ ЯЗЫК  -</a:t>
            </a:r>
            <a:r>
              <a:rPr lang="ru-RU" sz="2400" baseline="0"/>
              <a:t> рейтинг по среднему баллу </a:t>
            </a:r>
            <a:r>
              <a:rPr lang="ru-RU" sz="2400"/>
              <a:t> 2018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6.2418963254593202E-2"/>
          <c:y val="0.12436730825313502"/>
          <c:w val="0.91494728783902002"/>
          <c:h val="0.3255855934674835"/>
        </c:manualLayout>
      </c:layout>
      <c:barChart>
        <c:barDir val="col"/>
        <c:grouping val="clustered"/>
        <c:ser>
          <c:idx val="0"/>
          <c:order val="0"/>
          <c:tx>
            <c:strRef>
              <c:f>'русс яз'!$AB$3</c:f>
              <c:strCache>
                <c:ptCount val="1"/>
                <c:pt idx="0">
                  <c:v>средний балл 2018</c:v>
                </c:pt>
              </c:strCache>
            </c:strRef>
          </c:tx>
          <c:dPt>
            <c:idx val="3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Lbls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</c:dLbls>
          <c:cat>
            <c:strRef>
              <c:f>'русс яз'!$AA$4:$AA$11</c:f>
              <c:strCache>
                <c:ptCount val="8"/>
                <c:pt idx="0">
                  <c:v>СОШ п. Ярославский</c:v>
                </c:pt>
                <c:pt idx="1">
                  <c:v>СОШ с. Благодатное</c:v>
                </c:pt>
                <c:pt idx="2">
                  <c:v>СОШ № 1 с. Хороль</c:v>
                </c:pt>
                <c:pt idx="3">
                  <c:v>по району</c:v>
                </c:pt>
                <c:pt idx="4">
                  <c:v>СОШ № 3с. Хороль</c:v>
                </c:pt>
                <c:pt idx="5">
                  <c:v>СОШ с. Прилуки</c:v>
                </c:pt>
                <c:pt idx="6">
                  <c:v>СОШ с. Лучки</c:v>
                </c:pt>
                <c:pt idx="7">
                  <c:v>СОШ с. Новодевица</c:v>
                </c:pt>
              </c:strCache>
            </c:strRef>
          </c:cat>
          <c:val>
            <c:numRef>
              <c:f>'русс яз'!$AB$4:$AB$11</c:f>
              <c:numCache>
                <c:formatCode>0.0</c:formatCode>
                <c:ptCount val="8"/>
                <c:pt idx="0">
                  <c:v>71</c:v>
                </c:pt>
                <c:pt idx="1">
                  <c:v>69</c:v>
                </c:pt>
                <c:pt idx="2">
                  <c:v>66</c:v>
                </c:pt>
                <c:pt idx="3">
                  <c:v>61.6</c:v>
                </c:pt>
                <c:pt idx="4">
                  <c:v>60</c:v>
                </c:pt>
                <c:pt idx="5">
                  <c:v>58</c:v>
                </c:pt>
                <c:pt idx="6">
                  <c:v>57</c:v>
                </c:pt>
                <c:pt idx="7">
                  <c:v>50</c:v>
                </c:pt>
              </c:numCache>
            </c:numRef>
          </c:val>
        </c:ser>
        <c:axId val="53457664"/>
        <c:axId val="53459200"/>
      </c:barChart>
      <c:catAx>
        <c:axId val="53457664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2400" b="1"/>
            </a:pPr>
            <a:endParaRPr lang="ru-RU"/>
          </a:p>
        </c:txPr>
        <c:crossAx val="53459200"/>
        <c:crosses val="autoZero"/>
        <c:auto val="1"/>
        <c:lblAlgn val="ctr"/>
        <c:lblOffset val="100"/>
      </c:catAx>
      <c:valAx>
        <c:axId val="53459200"/>
        <c:scaling>
          <c:orientation val="minMax"/>
        </c:scaling>
        <c:axPos val="l"/>
        <c:majorGridlines/>
        <c:numFmt formatCode="0.0" sourceLinked="1"/>
        <c:tickLblPos val="nextTo"/>
        <c:crossAx val="53457664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/>
              <a:t> Математика профильный -рейтинг школ  по среднему баллу (2018)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5.7521981627296589E-2"/>
          <c:y val="0.1982917760279965"/>
          <c:w val="0.9424780183727034"/>
          <c:h val="0.28006780402449688"/>
        </c:manualLayout>
      </c:layout>
      <c:barChart>
        <c:barDir val="col"/>
        <c:grouping val="clustered"/>
        <c:ser>
          <c:idx val="0"/>
          <c:order val="0"/>
          <c:tx>
            <c:strRef>
              <c:f>'Мат(Б_Пр)'!$B$28</c:f>
              <c:strCache>
                <c:ptCount val="1"/>
                <c:pt idx="0">
                  <c:v> ср.тест.балл (мин балл-3)</c:v>
                </c:pt>
              </c:strCache>
            </c:strRef>
          </c:tx>
          <c:dPt>
            <c:idx val="4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</c:dLbls>
          <c:cat>
            <c:strRef>
              <c:f>'Мат(Б_Пр)'!$A$29:$A$37</c:f>
              <c:strCache>
                <c:ptCount val="9"/>
                <c:pt idx="0">
                  <c:v>СОШ с. Благодатное</c:v>
                </c:pt>
                <c:pt idx="1">
                  <c:v>СОШ с. Лучки</c:v>
                </c:pt>
                <c:pt idx="2">
                  <c:v>СОШ с. Новодевица</c:v>
                </c:pt>
                <c:pt idx="3">
                  <c:v>СОШ п. Ярославский</c:v>
                </c:pt>
                <c:pt idx="4">
                  <c:v>по району</c:v>
                </c:pt>
                <c:pt idx="5">
                  <c:v>СОШ № 1 с. Хороль</c:v>
                </c:pt>
                <c:pt idx="6">
                  <c:v>СОШ с. Прилуки</c:v>
                </c:pt>
                <c:pt idx="7">
                  <c:v>СОШ № 3 с. Хороль</c:v>
                </c:pt>
                <c:pt idx="8">
                  <c:v>СОШ с. Сиваковка</c:v>
                </c:pt>
              </c:strCache>
            </c:strRef>
          </c:cat>
          <c:val>
            <c:numRef>
              <c:f>'Мат(Б_Пр)'!$B$29:$B$37</c:f>
              <c:numCache>
                <c:formatCode>General</c:formatCode>
                <c:ptCount val="9"/>
                <c:pt idx="0">
                  <c:v>50</c:v>
                </c:pt>
                <c:pt idx="1">
                  <c:v>48</c:v>
                </c:pt>
                <c:pt idx="2">
                  <c:v>45</c:v>
                </c:pt>
                <c:pt idx="3">
                  <c:v>44</c:v>
                </c:pt>
                <c:pt idx="4">
                  <c:v>44</c:v>
                </c:pt>
                <c:pt idx="5">
                  <c:v>38</c:v>
                </c:pt>
                <c:pt idx="6">
                  <c:v>37</c:v>
                </c:pt>
                <c:pt idx="7">
                  <c:v>32</c:v>
                </c:pt>
              </c:numCache>
            </c:numRef>
          </c:val>
        </c:ser>
        <c:axId val="74362880"/>
        <c:axId val="74364416"/>
      </c:barChart>
      <c:catAx>
        <c:axId val="74362880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2000" b="1"/>
            </a:pPr>
            <a:endParaRPr lang="ru-RU"/>
          </a:p>
        </c:txPr>
        <c:crossAx val="74364416"/>
        <c:crosses val="autoZero"/>
        <c:auto val="1"/>
        <c:lblAlgn val="ctr"/>
        <c:lblOffset val="100"/>
      </c:catAx>
      <c:valAx>
        <c:axId val="74364416"/>
        <c:scaling>
          <c:orientation val="minMax"/>
        </c:scaling>
        <c:axPos val="l"/>
        <c:majorGridlines/>
        <c:numFmt formatCode="General" sourceLinked="1"/>
        <c:tickLblPos val="nextTo"/>
        <c:crossAx val="74362880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/>
            </a:pPr>
            <a:r>
              <a:rPr lang="ru-RU" sz="2400"/>
              <a:t>Рейтинг школ по </a:t>
            </a:r>
            <a:r>
              <a:rPr lang="ru-RU" sz="2400" baseline="0"/>
              <a:t>среднему тестовому баллу за 2018 год</a:t>
            </a:r>
          </a:p>
          <a:p>
            <a:pPr>
              <a:defRPr sz="2400"/>
            </a:pPr>
            <a:endParaRPr lang="ru-RU" sz="2400"/>
          </a:p>
        </c:rich>
      </c:tx>
      <c:layout>
        <c:manualLayout>
          <c:xMode val="edge"/>
          <c:yMode val="edge"/>
          <c:x val="0.15532625088531127"/>
          <c:y val="2.4880382775120589E-2"/>
        </c:manualLayout>
      </c:layout>
    </c:title>
    <c:plotArea>
      <c:layout>
        <c:manualLayout>
          <c:layoutTarget val="inner"/>
          <c:xMode val="edge"/>
          <c:yMode val="edge"/>
          <c:x val="5.3353166357937083E-2"/>
          <c:y val="0.18951279419899569"/>
          <c:w val="0.93119468348698364"/>
          <c:h val="0.36124016668830605"/>
        </c:manualLayout>
      </c:layout>
      <c:barChart>
        <c:barDir val="col"/>
        <c:grouping val="clustered"/>
        <c:ser>
          <c:idx val="0"/>
          <c:order val="0"/>
          <c:tx>
            <c:strRef>
              <c:f>Свод_школы!$Y$1</c:f>
              <c:strCache>
                <c:ptCount val="1"/>
                <c:pt idx="0">
                  <c:v>Рейтинг по среднему баллу 2017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0000"/>
              </a:solidFill>
            </a:ln>
          </c:spPr>
          <c:dPt>
            <c:idx val="5"/>
            <c:spPr>
              <a:solidFill>
                <a:srgbClr val="FF0066"/>
              </a:solidFill>
              <a:ln>
                <a:solidFill>
                  <a:srgbClr val="000000"/>
                </a:solidFill>
              </a:ln>
            </c:spPr>
          </c:dPt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</c:dLbls>
          <c:cat>
            <c:strRef>
              <c:f>Свод_школы!$Y$3:$Y$10</c:f>
              <c:strCache>
                <c:ptCount val="8"/>
                <c:pt idx="0">
                  <c:v>СОШ с. Благодатное</c:v>
                </c:pt>
                <c:pt idx="1">
                  <c:v>СОШ с. Прилуки</c:v>
                </c:pt>
                <c:pt idx="2">
                  <c:v>СОШ с. Лучки</c:v>
                </c:pt>
                <c:pt idx="3">
                  <c:v>СОШ № 1 с. Хороль</c:v>
                </c:pt>
                <c:pt idx="4">
                  <c:v>СОШ п. Ярославский</c:v>
                </c:pt>
                <c:pt idx="5">
                  <c:v>по району</c:v>
                </c:pt>
                <c:pt idx="6">
                  <c:v>СОШ с. Новодевица</c:v>
                </c:pt>
                <c:pt idx="7">
                  <c:v>СОШ № 3с. Хороль</c:v>
                </c:pt>
              </c:strCache>
            </c:strRef>
          </c:cat>
          <c:val>
            <c:numRef>
              <c:f>Свод_школы!$Z$3:$Z$10</c:f>
              <c:numCache>
                <c:formatCode>0.0</c:formatCode>
                <c:ptCount val="8"/>
                <c:pt idx="0">
                  <c:v>60.4</c:v>
                </c:pt>
                <c:pt idx="1">
                  <c:v>55.3</c:v>
                </c:pt>
                <c:pt idx="2">
                  <c:v>54.9</c:v>
                </c:pt>
                <c:pt idx="3">
                  <c:v>53.3</c:v>
                </c:pt>
                <c:pt idx="4">
                  <c:v>52.8</c:v>
                </c:pt>
                <c:pt idx="5">
                  <c:v>52.8</c:v>
                </c:pt>
                <c:pt idx="6">
                  <c:v>49.7</c:v>
                </c:pt>
                <c:pt idx="7">
                  <c:v>43.2</c:v>
                </c:pt>
              </c:numCache>
            </c:numRef>
          </c:val>
        </c:ser>
        <c:axId val="7314048"/>
        <c:axId val="7315840"/>
      </c:barChart>
      <c:catAx>
        <c:axId val="731404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5400000"/>
          <a:lstStyle/>
          <a:p>
            <a:pPr>
              <a:defRPr sz="2000" b="1"/>
            </a:pPr>
            <a:endParaRPr lang="ru-RU"/>
          </a:p>
        </c:txPr>
        <c:crossAx val="7315840"/>
        <c:crosses val="autoZero"/>
        <c:auto val="1"/>
        <c:lblAlgn val="ctr"/>
        <c:lblOffset val="100"/>
      </c:catAx>
      <c:valAx>
        <c:axId val="7315840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7314048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Кол-во экзаменов на 1 человека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5.5333770778652668E-2"/>
          <c:y val="0.25530127188856083"/>
          <c:w val="0.8349440069991253"/>
          <c:h val="0.18637122738711057"/>
        </c:manualLayout>
      </c:layout>
      <c:barChart>
        <c:barDir val="col"/>
        <c:grouping val="clustered"/>
        <c:ser>
          <c:idx val="2"/>
          <c:order val="0"/>
          <c:tx>
            <c:strRef>
              <c:f>Свод_школы!$AE$2</c:f>
              <c:strCache>
                <c:ptCount val="1"/>
                <c:pt idx="0">
                  <c:v>кол-во экзаменов на 1 человека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Свод_школы!$AB$3:$AB$11</c:f>
              <c:strCache>
                <c:ptCount val="9"/>
                <c:pt idx="0">
                  <c:v>СОШ № 1 с. Хороль</c:v>
                </c:pt>
                <c:pt idx="1">
                  <c:v>СОШ № 3с. Хороль</c:v>
                </c:pt>
                <c:pt idx="2">
                  <c:v>СОШ с. Новодевица</c:v>
                </c:pt>
                <c:pt idx="3">
                  <c:v>СОШ с. Сиваковка</c:v>
                </c:pt>
                <c:pt idx="4">
                  <c:v>СОШ с. Благодатное</c:v>
                </c:pt>
                <c:pt idx="5">
                  <c:v>СОШ с. Прилуки</c:v>
                </c:pt>
                <c:pt idx="6">
                  <c:v>СОШ п. Ярославский</c:v>
                </c:pt>
                <c:pt idx="7">
                  <c:v>СОШ с. Лучки</c:v>
                </c:pt>
                <c:pt idx="8">
                  <c:v>по району</c:v>
                </c:pt>
              </c:strCache>
            </c:strRef>
          </c:cat>
          <c:val>
            <c:numRef>
              <c:f>Свод_школы!$AE$3:$AE$11</c:f>
              <c:numCache>
                <c:formatCode>0</c:formatCode>
                <c:ptCount val="9"/>
                <c:pt idx="0">
                  <c:v>4.2777777777777777</c:v>
                </c:pt>
                <c:pt idx="1">
                  <c:v>3.8947368421052637</c:v>
                </c:pt>
                <c:pt idx="2">
                  <c:v>3</c:v>
                </c:pt>
                <c:pt idx="4">
                  <c:v>2.6666666666666665</c:v>
                </c:pt>
                <c:pt idx="5">
                  <c:v>3.6</c:v>
                </c:pt>
                <c:pt idx="6">
                  <c:v>4.5714285714285712</c:v>
                </c:pt>
                <c:pt idx="7">
                  <c:v>2.8333333333333335</c:v>
                </c:pt>
                <c:pt idx="8">
                  <c:v>4.1504424778761058</c:v>
                </c:pt>
              </c:numCache>
            </c:numRef>
          </c:val>
        </c:ser>
        <c:axId val="7392256"/>
        <c:axId val="7410432"/>
      </c:barChart>
      <c:catAx>
        <c:axId val="7392256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600" b="1"/>
            </a:pPr>
            <a:endParaRPr lang="ru-RU"/>
          </a:p>
        </c:txPr>
        <c:crossAx val="7410432"/>
        <c:crosses val="autoZero"/>
        <c:auto val="1"/>
        <c:lblAlgn val="ctr"/>
        <c:lblOffset val="100"/>
      </c:catAx>
      <c:valAx>
        <c:axId val="7410432"/>
        <c:scaling>
          <c:orientation val="minMax"/>
        </c:scaling>
        <c:axPos val="l"/>
        <c:majorGridlines/>
        <c:numFmt formatCode="0" sourceLinked="1"/>
        <c:tickLblPos val="nextTo"/>
        <c:crossAx val="7392256"/>
        <c:crosses val="autoZero"/>
        <c:crossBetween val="between"/>
      </c:valAx>
    </c:plotArea>
    <c:plotVisOnly val="1"/>
  </c:chart>
  <c:spPr>
    <a:ln>
      <a:solidFill>
        <a:schemeClr val="tx1"/>
      </a:solidFill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Сводная информация об уровне подготовки выпускников ЕГЭ-2018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6.64262584283868E-2"/>
          <c:y val="0.25919474126247438"/>
          <c:w val="0.90986750522295723"/>
          <c:h val="0.34829888806217951"/>
        </c:manualLayout>
      </c:layout>
      <c:barChart>
        <c:barDir val="col"/>
        <c:grouping val="clustered"/>
        <c:ser>
          <c:idx val="0"/>
          <c:order val="0"/>
          <c:tx>
            <c:strRef>
              <c:f>'Сводная по школам'!$N$3</c:f>
              <c:strCache>
                <c:ptCount val="1"/>
                <c:pt idx="0">
                  <c:v>Ниже минимального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'Сводная по школам'!$A$5:$A$14</c:f>
              <c:strCache>
                <c:ptCount val="10"/>
                <c:pt idx="0">
                  <c:v>СОШ № 1 с. Хороль</c:v>
                </c:pt>
                <c:pt idx="1">
                  <c:v>СОШ № 3с. Хороль</c:v>
                </c:pt>
                <c:pt idx="2">
                  <c:v>СОШ с. Новодевица</c:v>
                </c:pt>
                <c:pt idx="3">
                  <c:v>СОШ с. Сиваковка</c:v>
                </c:pt>
                <c:pt idx="4">
                  <c:v>СОШ с. Благодатное</c:v>
                </c:pt>
                <c:pt idx="5">
                  <c:v>СОШ с. Прилуки</c:v>
                </c:pt>
                <c:pt idx="6">
                  <c:v>СОШ п. Ярославский</c:v>
                </c:pt>
                <c:pt idx="7">
                  <c:v>СОШ с. Лучки</c:v>
                </c:pt>
                <c:pt idx="8">
                  <c:v>по району</c:v>
                </c:pt>
                <c:pt idx="9">
                  <c:v>ПО КРАЮ</c:v>
                </c:pt>
              </c:strCache>
            </c:strRef>
          </c:cat>
          <c:val>
            <c:numRef>
              <c:f>'Сводная по школам'!$O$5:$O$14</c:f>
              <c:numCache>
                <c:formatCode>0%</c:formatCode>
                <c:ptCount val="10"/>
                <c:pt idx="0">
                  <c:v>6.4935064935064929E-2</c:v>
                </c:pt>
                <c:pt idx="1">
                  <c:v>0.14864864864864866</c:v>
                </c:pt>
                <c:pt idx="2">
                  <c:v>0</c:v>
                </c:pt>
                <c:pt idx="4">
                  <c:v>0</c:v>
                </c:pt>
                <c:pt idx="5">
                  <c:v>0.16666666666666666</c:v>
                </c:pt>
                <c:pt idx="6">
                  <c:v>7.8534031413612593E-2</c:v>
                </c:pt>
                <c:pt idx="7">
                  <c:v>0</c:v>
                </c:pt>
                <c:pt idx="8">
                  <c:v>8.3333333333333343E-2</c:v>
                </c:pt>
              </c:numCache>
            </c:numRef>
          </c:val>
        </c:ser>
        <c:ser>
          <c:idx val="1"/>
          <c:order val="1"/>
          <c:tx>
            <c:strRef>
              <c:f>'Сводная по школам'!$P$3</c:f>
              <c:strCache>
                <c:ptCount val="1"/>
                <c:pt idx="0">
                  <c:v>От мин до 60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'Сводная по школам'!$A$5:$A$14</c:f>
              <c:strCache>
                <c:ptCount val="10"/>
                <c:pt idx="0">
                  <c:v>СОШ № 1 с. Хороль</c:v>
                </c:pt>
                <c:pt idx="1">
                  <c:v>СОШ № 3с. Хороль</c:v>
                </c:pt>
                <c:pt idx="2">
                  <c:v>СОШ с. Новодевица</c:v>
                </c:pt>
                <c:pt idx="3">
                  <c:v>СОШ с. Сиваковка</c:v>
                </c:pt>
                <c:pt idx="4">
                  <c:v>СОШ с. Благодатное</c:v>
                </c:pt>
                <c:pt idx="5">
                  <c:v>СОШ с. Прилуки</c:v>
                </c:pt>
                <c:pt idx="6">
                  <c:v>СОШ п. Ярославский</c:v>
                </c:pt>
                <c:pt idx="7">
                  <c:v>СОШ с. Лучки</c:v>
                </c:pt>
                <c:pt idx="8">
                  <c:v>по району</c:v>
                </c:pt>
                <c:pt idx="9">
                  <c:v>ПО КРАЮ</c:v>
                </c:pt>
              </c:strCache>
            </c:strRef>
          </c:cat>
          <c:val>
            <c:numRef>
              <c:f>'Сводная по школам'!$Q$5:$Q$14</c:f>
              <c:numCache>
                <c:formatCode>0%</c:formatCode>
                <c:ptCount val="10"/>
                <c:pt idx="0">
                  <c:v>0.49350649350649373</c:v>
                </c:pt>
                <c:pt idx="1">
                  <c:v>0.40540540540540548</c:v>
                </c:pt>
                <c:pt idx="2">
                  <c:v>0.66666666666666663</c:v>
                </c:pt>
                <c:pt idx="4">
                  <c:v>0.37500000000000022</c:v>
                </c:pt>
                <c:pt idx="5">
                  <c:v>0.44444444444444442</c:v>
                </c:pt>
                <c:pt idx="6">
                  <c:v>0.41884816753926751</c:v>
                </c:pt>
                <c:pt idx="7">
                  <c:v>0.6470588235294128</c:v>
                </c:pt>
                <c:pt idx="8">
                  <c:v>0.45299145299145299</c:v>
                </c:pt>
              </c:numCache>
            </c:numRef>
          </c:val>
        </c:ser>
        <c:axId val="7464448"/>
        <c:axId val="7465984"/>
      </c:barChart>
      <c:catAx>
        <c:axId val="7464448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600" b="1"/>
            </a:pPr>
            <a:endParaRPr lang="ru-RU"/>
          </a:p>
        </c:txPr>
        <c:crossAx val="7465984"/>
        <c:crosses val="autoZero"/>
        <c:auto val="1"/>
        <c:lblAlgn val="ctr"/>
        <c:lblOffset val="100"/>
      </c:catAx>
      <c:valAx>
        <c:axId val="7465984"/>
        <c:scaling>
          <c:orientation val="minMax"/>
        </c:scaling>
        <c:axPos val="l"/>
        <c:majorGridlines/>
        <c:numFmt formatCode="0%" sourceLinked="1"/>
        <c:tickLblPos val="nextTo"/>
        <c:crossAx val="7464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532119422572178"/>
          <c:y val="0.12782161580337148"/>
          <c:w val="0.58697928887338169"/>
          <c:h val="5.6411235853921479E-2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spPr>
    <a:ln>
      <a:solidFill>
        <a:schemeClr val="tx1"/>
      </a:solidFill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Кол-во экзаменов на 1 человека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5.5333770778652674E-2"/>
          <c:y val="0.16434512551232031"/>
          <c:w val="0.81966622922134724"/>
          <c:h val="0.27732737376335143"/>
        </c:manualLayout>
      </c:layout>
      <c:barChart>
        <c:barDir val="col"/>
        <c:grouping val="clustered"/>
        <c:ser>
          <c:idx val="2"/>
          <c:order val="0"/>
          <c:tx>
            <c:strRef>
              <c:f>Свод_школы!$AE$2</c:f>
              <c:strCache>
                <c:ptCount val="1"/>
                <c:pt idx="0">
                  <c:v>кол-во экзаменов на 1 человека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Свод_школы!$AB$3:$AB$11</c:f>
              <c:strCache>
                <c:ptCount val="9"/>
                <c:pt idx="0">
                  <c:v>СОШ № 1 с. Хороль</c:v>
                </c:pt>
                <c:pt idx="1">
                  <c:v>СОШ № 3с. Хороль</c:v>
                </c:pt>
                <c:pt idx="2">
                  <c:v>СОШ с. Новодевица</c:v>
                </c:pt>
                <c:pt idx="3">
                  <c:v>СОШ с. Сиваковка</c:v>
                </c:pt>
                <c:pt idx="4">
                  <c:v>СОШ с. Благодатное</c:v>
                </c:pt>
                <c:pt idx="5">
                  <c:v>СОШ с. Прилуки</c:v>
                </c:pt>
                <c:pt idx="6">
                  <c:v>СОШ п. Ярославский</c:v>
                </c:pt>
                <c:pt idx="7">
                  <c:v>СОШ с. Лучки</c:v>
                </c:pt>
                <c:pt idx="8">
                  <c:v>по району</c:v>
                </c:pt>
              </c:strCache>
            </c:strRef>
          </c:cat>
          <c:val>
            <c:numRef>
              <c:f>Свод_школы!$AE$3:$AE$11</c:f>
              <c:numCache>
                <c:formatCode>0</c:formatCode>
                <c:ptCount val="9"/>
                <c:pt idx="0">
                  <c:v>4.2777777777777777</c:v>
                </c:pt>
                <c:pt idx="1">
                  <c:v>3.8947368421052637</c:v>
                </c:pt>
                <c:pt idx="2">
                  <c:v>3</c:v>
                </c:pt>
                <c:pt idx="4">
                  <c:v>2.6666666666666665</c:v>
                </c:pt>
                <c:pt idx="5">
                  <c:v>3.6</c:v>
                </c:pt>
                <c:pt idx="6">
                  <c:v>4.5714285714285712</c:v>
                </c:pt>
                <c:pt idx="7">
                  <c:v>2.8333333333333335</c:v>
                </c:pt>
                <c:pt idx="8">
                  <c:v>4.1504424778761058</c:v>
                </c:pt>
              </c:numCache>
            </c:numRef>
          </c:val>
        </c:ser>
        <c:axId val="7474560"/>
        <c:axId val="7488640"/>
      </c:barChart>
      <c:catAx>
        <c:axId val="7474560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600" b="1"/>
            </a:pPr>
            <a:endParaRPr lang="ru-RU"/>
          </a:p>
        </c:txPr>
        <c:crossAx val="7488640"/>
        <c:crosses val="autoZero"/>
        <c:auto val="1"/>
        <c:lblAlgn val="ctr"/>
        <c:lblOffset val="100"/>
      </c:catAx>
      <c:valAx>
        <c:axId val="7488640"/>
        <c:scaling>
          <c:orientation val="minMax"/>
        </c:scaling>
        <c:axPos val="l"/>
        <c:majorGridlines/>
        <c:numFmt formatCode="0" sourceLinked="1"/>
        <c:tickLblPos val="nextTo"/>
        <c:crossAx val="7474560"/>
        <c:crosses val="autoZero"/>
        <c:crossBetween val="between"/>
      </c:valAx>
    </c:plotArea>
    <c:plotVisOnly val="1"/>
  </c:chart>
  <c:spPr>
    <a:ln>
      <a:solidFill>
        <a:schemeClr val="tx1"/>
      </a:solidFill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Сводная информация об </a:t>
            </a:r>
            <a:r>
              <a:rPr lang="ru-RU" baseline="0"/>
              <a:t>уровне подготовке к ЕГЭ в 2017, 2018 году (от 61 до 100 баллов)</a:t>
            </a:r>
            <a:endParaRPr lang="ru-RU"/>
          </a:p>
        </c:rich>
      </c:tx>
      <c:layout/>
    </c:title>
    <c:plotArea>
      <c:layout>
        <c:manualLayout>
          <c:layoutTarget val="inner"/>
          <c:xMode val="edge"/>
          <c:yMode val="edge"/>
          <c:x val="6.2206583552055994E-2"/>
          <c:y val="0.28608362724893288"/>
          <c:w val="0.90603368328958889"/>
          <c:h val="0.26151413051738093"/>
        </c:manualLayout>
      </c:layout>
      <c:barChart>
        <c:barDir val="col"/>
        <c:grouping val="clustered"/>
        <c:ser>
          <c:idx val="1"/>
          <c:order val="0"/>
          <c:tx>
            <c:strRef>
              <c:f>'Сводная по школам'!$V$3</c:f>
              <c:strCache>
                <c:ptCount val="1"/>
                <c:pt idx="0">
                  <c:v>% от 61 до 100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2.8081121865140751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4976598328075063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2.0592822701103214E-2"/>
                  <c:y val="-3.3149177039052892E-3"/>
                </c:manualLayout>
              </c:layout>
              <c:showVal val="1"/>
            </c:dLbl>
            <c:dLbl>
              <c:idx val="6"/>
              <c:layout>
                <c:manualLayout>
                  <c:x val="2.2464897492112612E-2"/>
                  <c:y val="-1.3259670815621145E-2"/>
                </c:manualLayout>
              </c:layout>
              <c:showVal val="1"/>
            </c:dLbl>
            <c:dLbl>
              <c:idx val="7"/>
              <c:layout>
                <c:manualLayout>
                  <c:x val="1.1232448746056316E-2"/>
                  <c:y val="-1.6574588519526461E-2"/>
                </c:manualLayout>
              </c:layout>
              <c:showVal val="1"/>
            </c:dLbl>
            <c:dLbl>
              <c:idx val="8"/>
              <c:layout>
                <c:manualLayout>
                  <c:x val="1.3104523537065713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'Сводная по школам'!$A$5:$A$14</c:f>
              <c:strCache>
                <c:ptCount val="10"/>
                <c:pt idx="0">
                  <c:v>СОШ № 1 с. Хороль</c:v>
                </c:pt>
                <c:pt idx="1">
                  <c:v>СОШ № 3с. Хороль</c:v>
                </c:pt>
                <c:pt idx="2">
                  <c:v>СОШ с. Новодевица</c:v>
                </c:pt>
                <c:pt idx="3">
                  <c:v>СОШ с. Сиваковка</c:v>
                </c:pt>
                <c:pt idx="4">
                  <c:v>СОШ с. Благодатное</c:v>
                </c:pt>
                <c:pt idx="5">
                  <c:v>СОШ с. Прилуки</c:v>
                </c:pt>
                <c:pt idx="6">
                  <c:v>СОШ п. Ярославский</c:v>
                </c:pt>
                <c:pt idx="7">
                  <c:v>СОШ с. Лучки</c:v>
                </c:pt>
                <c:pt idx="8">
                  <c:v>по району</c:v>
                </c:pt>
                <c:pt idx="9">
                  <c:v>ПО КРАЮ</c:v>
                </c:pt>
              </c:strCache>
            </c:strRef>
          </c:cat>
          <c:val>
            <c:numRef>
              <c:f>'Сводная по школам'!$V$5:$V$14</c:f>
              <c:numCache>
                <c:formatCode>0%</c:formatCode>
                <c:ptCount val="10"/>
                <c:pt idx="0">
                  <c:v>0.44155844155844176</c:v>
                </c:pt>
                <c:pt idx="1">
                  <c:v>0.44594594594594616</c:v>
                </c:pt>
                <c:pt idx="2">
                  <c:v>0.33333333333333331</c:v>
                </c:pt>
                <c:pt idx="4">
                  <c:v>0.62500000000000044</c:v>
                </c:pt>
                <c:pt idx="5">
                  <c:v>0.38888888888888962</c:v>
                </c:pt>
                <c:pt idx="6">
                  <c:v>0.50785340314136129</c:v>
                </c:pt>
                <c:pt idx="7">
                  <c:v>0.35294117647058826</c:v>
                </c:pt>
                <c:pt idx="8">
                  <c:v>0.46581196581196616</c:v>
                </c:pt>
              </c:numCache>
            </c:numRef>
          </c:val>
        </c:ser>
        <c:axId val="7500544"/>
        <c:axId val="7502080"/>
      </c:barChart>
      <c:catAx>
        <c:axId val="7500544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400" b="1"/>
            </a:pPr>
            <a:endParaRPr lang="ru-RU"/>
          </a:p>
        </c:txPr>
        <c:crossAx val="7502080"/>
        <c:crosses val="autoZero"/>
        <c:auto val="1"/>
        <c:lblAlgn val="ctr"/>
        <c:lblOffset val="100"/>
      </c:catAx>
      <c:valAx>
        <c:axId val="7502080"/>
        <c:scaling>
          <c:orientation val="minMax"/>
        </c:scaling>
        <c:axPos val="l"/>
        <c:majorGridlines/>
        <c:numFmt formatCode="0%" sourceLinked="1"/>
        <c:tickLblPos val="nextTo"/>
        <c:crossAx val="7500544"/>
        <c:crosses val="autoZero"/>
        <c:crossBetween val="between"/>
      </c:valAx>
    </c:plotArea>
    <c:plotVisOnly val="1"/>
  </c:chart>
  <c:spPr>
    <a:ln>
      <a:solidFill>
        <a:schemeClr val="tx1"/>
      </a:solidFill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Сводная информация об уровне подготовки выпускников ЕГЭ-2018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6.64262584283868E-2"/>
          <c:y val="0.25919474126247438"/>
          <c:w val="0.90986750522295756"/>
          <c:h val="0.34829888806217951"/>
        </c:manualLayout>
      </c:layout>
      <c:barChart>
        <c:barDir val="col"/>
        <c:grouping val="clustered"/>
        <c:ser>
          <c:idx val="0"/>
          <c:order val="0"/>
          <c:tx>
            <c:strRef>
              <c:f>'Сводная по школам'!$N$3</c:f>
              <c:strCache>
                <c:ptCount val="1"/>
                <c:pt idx="0">
                  <c:v>Ниже минимального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'Сводная по школам'!$A$5:$A$14</c:f>
              <c:strCache>
                <c:ptCount val="10"/>
                <c:pt idx="0">
                  <c:v>СОШ № 1 с. Хороль</c:v>
                </c:pt>
                <c:pt idx="1">
                  <c:v>СОШ № 3с. Хороль</c:v>
                </c:pt>
                <c:pt idx="2">
                  <c:v>СОШ с. Новодевица</c:v>
                </c:pt>
                <c:pt idx="3">
                  <c:v>СОШ с. Сиваковка</c:v>
                </c:pt>
                <c:pt idx="4">
                  <c:v>СОШ с. Благодатное</c:v>
                </c:pt>
                <c:pt idx="5">
                  <c:v>СОШ с. Прилуки</c:v>
                </c:pt>
                <c:pt idx="6">
                  <c:v>СОШ п. Ярославский</c:v>
                </c:pt>
                <c:pt idx="7">
                  <c:v>СОШ с. Лучки</c:v>
                </c:pt>
                <c:pt idx="8">
                  <c:v>по району</c:v>
                </c:pt>
                <c:pt idx="9">
                  <c:v>ПО КРАЮ</c:v>
                </c:pt>
              </c:strCache>
            </c:strRef>
          </c:cat>
          <c:val>
            <c:numRef>
              <c:f>'Сводная по школам'!$O$5:$O$14</c:f>
              <c:numCache>
                <c:formatCode>0%</c:formatCode>
                <c:ptCount val="10"/>
                <c:pt idx="0">
                  <c:v>6.4935064935064929E-2</c:v>
                </c:pt>
                <c:pt idx="1">
                  <c:v>0.14864864864864866</c:v>
                </c:pt>
                <c:pt idx="2">
                  <c:v>0</c:v>
                </c:pt>
                <c:pt idx="4">
                  <c:v>0</c:v>
                </c:pt>
                <c:pt idx="5">
                  <c:v>0.16666666666666666</c:v>
                </c:pt>
                <c:pt idx="6">
                  <c:v>7.8534031413612593E-2</c:v>
                </c:pt>
                <c:pt idx="7">
                  <c:v>0</c:v>
                </c:pt>
                <c:pt idx="8">
                  <c:v>8.3333333333333343E-2</c:v>
                </c:pt>
              </c:numCache>
            </c:numRef>
          </c:val>
        </c:ser>
        <c:ser>
          <c:idx val="1"/>
          <c:order val="1"/>
          <c:tx>
            <c:strRef>
              <c:f>'Сводная по школам'!$P$3</c:f>
              <c:strCache>
                <c:ptCount val="1"/>
                <c:pt idx="0">
                  <c:v>От мин до 60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'Сводная по школам'!$A$5:$A$14</c:f>
              <c:strCache>
                <c:ptCount val="10"/>
                <c:pt idx="0">
                  <c:v>СОШ № 1 с. Хороль</c:v>
                </c:pt>
                <c:pt idx="1">
                  <c:v>СОШ № 3с. Хороль</c:v>
                </c:pt>
                <c:pt idx="2">
                  <c:v>СОШ с. Новодевица</c:v>
                </c:pt>
                <c:pt idx="3">
                  <c:v>СОШ с. Сиваковка</c:v>
                </c:pt>
                <c:pt idx="4">
                  <c:v>СОШ с. Благодатное</c:v>
                </c:pt>
                <c:pt idx="5">
                  <c:v>СОШ с. Прилуки</c:v>
                </c:pt>
                <c:pt idx="6">
                  <c:v>СОШ п. Ярославский</c:v>
                </c:pt>
                <c:pt idx="7">
                  <c:v>СОШ с. Лучки</c:v>
                </c:pt>
                <c:pt idx="8">
                  <c:v>по району</c:v>
                </c:pt>
                <c:pt idx="9">
                  <c:v>ПО КРАЮ</c:v>
                </c:pt>
              </c:strCache>
            </c:strRef>
          </c:cat>
          <c:val>
            <c:numRef>
              <c:f>'Сводная по школам'!$Q$5:$Q$14</c:f>
              <c:numCache>
                <c:formatCode>0%</c:formatCode>
                <c:ptCount val="10"/>
                <c:pt idx="0">
                  <c:v>0.49350649350649362</c:v>
                </c:pt>
                <c:pt idx="1">
                  <c:v>0.40540540540540548</c:v>
                </c:pt>
                <c:pt idx="2">
                  <c:v>0.66666666666666663</c:v>
                </c:pt>
                <c:pt idx="4">
                  <c:v>0.37500000000000011</c:v>
                </c:pt>
                <c:pt idx="5">
                  <c:v>0.44444444444444442</c:v>
                </c:pt>
                <c:pt idx="6">
                  <c:v>0.41884816753926724</c:v>
                </c:pt>
                <c:pt idx="7">
                  <c:v>0.64705882352941224</c:v>
                </c:pt>
                <c:pt idx="8">
                  <c:v>0.45299145299145299</c:v>
                </c:pt>
              </c:numCache>
            </c:numRef>
          </c:val>
        </c:ser>
        <c:axId val="50085248"/>
        <c:axId val="50103424"/>
      </c:barChart>
      <c:catAx>
        <c:axId val="50085248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400" b="1"/>
            </a:pPr>
            <a:endParaRPr lang="ru-RU"/>
          </a:p>
        </c:txPr>
        <c:crossAx val="50103424"/>
        <c:crosses val="autoZero"/>
        <c:auto val="1"/>
        <c:lblAlgn val="ctr"/>
        <c:lblOffset val="100"/>
      </c:catAx>
      <c:valAx>
        <c:axId val="50103424"/>
        <c:scaling>
          <c:orientation val="minMax"/>
        </c:scaling>
        <c:axPos val="l"/>
        <c:majorGridlines/>
        <c:numFmt formatCode="0%" sourceLinked="1"/>
        <c:tickLblPos val="nextTo"/>
        <c:crossAx val="50085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532119422572178"/>
          <c:y val="0.12782161580337154"/>
          <c:w val="0.58697928887338169"/>
          <c:h val="5.6411235853921438E-2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spPr>
    <a:ln>
      <a:solidFill>
        <a:schemeClr val="tx1"/>
      </a:solidFill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C557-B7F1-4F0F-B26E-FBC6FC1E900E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75D6-C330-460C-B32A-A0CDC538C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C557-B7F1-4F0F-B26E-FBC6FC1E900E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75D6-C330-460C-B32A-A0CDC538C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C557-B7F1-4F0F-B26E-FBC6FC1E900E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75D6-C330-460C-B32A-A0CDC538C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C557-B7F1-4F0F-B26E-FBC6FC1E900E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75D6-C330-460C-B32A-A0CDC538C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C557-B7F1-4F0F-B26E-FBC6FC1E900E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75D6-C330-460C-B32A-A0CDC538C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C557-B7F1-4F0F-B26E-FBC6FC1E900E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75D6-C330-460C-B32A-A0CDC538C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C557-B7F1-4F0F-B26E-FBC6FC1E900E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75D6-C330-460C-B32A-A0CDC538C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C557-B7F1-4F0F-B26E-FBC6FC1E900E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75D6-C330-460C-B32A-A0CDC538C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C557-B7F1-4F0F-B26E-FBC6FC1E900E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75D6-C330-460C-B32A-A0CDC538C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C557-B7F1-4F0F-B26E-FBC6FC1E900E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75D6-C330-460C-B32A-A0CDC538C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C557-B7F1-4F0F-B26E-FBC6FC1E900E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75D6-C330-460C-B32A-A0CDC538C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0C557-B7F1-4F0F-B26E-FBC6FC1E900E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975D6-C330-460C-B32A-A0CDC538CC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Relationship Id="rId4" Type="http://schemas.openxmlformats.org/officeDocument/2006/relationships/chart" Target="../charts/char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2798773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РЕЗУЛЬТАТЫ  </a:t>
            </a:r>
            <a:r>
              <a:rPr lang="ru-RU" sz="6000" b="1" dirty="0" smtClean="0">
                <a:solidFill>
                  <a:schemeClr val="bg1"/>
                </a:solidFill>
              </a:rPr>
              <a:t>ЕГЭ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2017-2018 </a:t>
            </a:r>
            <a:r>
              <a:rPr lang="ru-RU" sz="6000" b="1" dirty="0" err="1" smtClean="0">
                <a:solidFill>
                  <a:schemeClr val="bg1"/>
                </a:solidFill>
              </a:rPr>
              <a:t>уч</a:t>
            </a:r>
            <a:r>
              <a:rPr lang="ru-RU" sz="6000" b="1" dirty="0" smtClean="0">
                <a:solidFill>
                  <a:schemeClr val="bg1"/>
                </a:solidFill>
              </a:rPr>
              <a:t>. год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с.Хороль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4714884"/>
            <a:ext cx="4757726" cy="1752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Составила: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Всеволодова И.Ю., 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гл.специалист 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отдела образования РУНО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1"/>
          <a:ext cx="9144000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0" y="3357562"/>
          <a:ext cx="9144000" cy="350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214290"/>
          <a:ext cx="9144000" cy="664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0" y="0"/>
          <a:ext cx="9144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0" y="3429000"/>
          <a:ext cx="9144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857364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Спасибо за внимание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6048375" cy="500066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ГИА 11 классы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14678" y="857232"/>
            <a:ext cx="2928957" cy="1500198"/>
          </a:xfrm>
          <a:prstGeom prst="roundRect">
            <a:avLst/>
          </a:prstGeom>
          <a:solidFill>
            <a:srgbClr val="FEFC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800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800" b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200" b="1" dirty="0" smtClean="0">
                <a:ln w="19050"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3200" b="1" dirty="0" smtClean="0">
                <a:ln w="19050"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 </a:t>
            </a:r>
            <a:r>
              <a:rPr lang="ru-RU" sz="2800" b="1" dirty="0" smtClean="0">
                <a:ln w="19050"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2800" b="1" dirty="0">
              <a:ln w="19050">
                <a:solidFill>
                  <a:schemeClr val="tx1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113-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форме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ЕГЭ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1 - 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форме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ГВЭ</a:t>
            </a:r>
          </a:p>
          <a:p>
            <a:pPr algn="ctr">
              <a:defRPr/>
            </a:pP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endParaRPr lang="ru-RU" sz="2400" b="1" dirty="0">
              <a:solidFill>
                <a:schemeClr val="accent6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dirty="0">
              <a:solidFill>
                <a:schemeClr val="accent6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28596" y="1000109"/>
            <a:ext cx="2214578" cy="1000131"/>
          </a:xfrm>
          <a:prstGeom prst="roundRect">
            <a:avLst/>
          </a:prstGeom>
          <a:solidFill>
            <a:srgbClr val="FEFC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114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выпускников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928662" y="2500306"/>
            <a:ext cx="7143800" cy="57150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ППЭ -18  – МБОУ школа № 1с. Хороль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14282" y="3143248"/>
            <a:ext cx="8929718" cy="3429024"/>
          </a:xfrm>
          <a:prstGeom prst="roundRect">
            <a:avLst/>
          </a:prstGeom>
          <a:solidFill>
            <a:srgbClr val="F7F5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муниципальный координатор – 1</a:t>
            </a:r>
          </a:p>
          <a:p>
            <a:pPr marL="457200" indent="-457200"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ППЭ –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уполномоченные ГЭК –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технические специалисты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ППЭ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2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организаторы ППЭ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дежурные ППЭ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общественные наблюдатели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дней,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экзаменов,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468-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человеко-экзаменов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2643174" y="1357298"/>
            <a:ext cx="57150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715140" y="857232"/>
            <a:ext cx="2071702" cy="1357322"/>
          </a:xfrm>
          <a:prstGeom prst="roundRect">
            <a:avLst/>
          </a:prstGeom>
          <a:solidFill>
            <a:srgbClr val="FEFC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Получили аттестаты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114</a:t>
            </a:r>
            <a:r>
              <a:rPr lang="ru-RU" sz="2800" b="1" dirty="0" smtClean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ч.</a:t>
            </a:r>
            <a:endParaRPr lang="ru-RU" sz="1400" b="1" dirty="0" smtClean="0">
              <a:ln w="1905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6143636" y="1428736"/>
            <a:ext cx="57150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2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571612"/>
            <a:ext cx="8229600" cy="285752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МАССОВОСТЬ ДОСТИЖЕНИЯ РЕЗУЛЬТАТОВ ЕГЭ </a:t>
            </a:r>
            <a:r>
              <a:rPr lang="ru-RU" sz="5400" b="1" dirty="0" smtClean="0">
                <a:solidFill>
                  <a:schemeClr val="bg1"/>
                </a:solidFill>
              </a:rPr>
              <a:t> </a:t>
            </a:r>
            <a:r>
              <a:rPr lang="ru-RU" sz="5400" b="1" dirty="0" smtClean="0">
                <a:solidFill>
                  <a:schemeClr val="bg1"/>
                </a:solidFill>
              </a:rPr>
              <a:t>- 2018</a:t>
            </a:r>
            <a:endParaRPr lang="ru-R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3071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0" y="3071810"/>
          <a:ext cx="9144000" cy="3786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0" y="3357562"/>
          <a:ext cx="9144000" cy="350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291</Words>
  <Application>Microsoft Office PowerPoint</Application>
  <PresentationFormat>Экран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РЕЗУЛЬТАТЫ  ЕГЭ 2017-2018 уч. год с.Хороль</vt:lpstr>
      <vt:lpstr>ГИА 11 классы</vt:lpstr>
      <vt:lpstr>Слайд 3</vt:lpstr>
      <vt:lpstr>Слайд 4</vt:lpstr>
      <vt:lpstr>Слайд 5</vt:lpstr>
      <vt:lpstr>Слайд 6</vt:lpstr>
      <vt:lpstr>МАССОВОСТЬ ДОСТИЖЕНИЯ РЕЗУЛЬТАТОВ ЕГЭ  - 2018</vt:lpstr>
      <vt:lpstr>Слайд 8</vt:lpstr>
      <vt:lpstr>Слайд 9</vt:lpstr>
      <vt:lpstr>Слайд 10</vt:lpstr>
      <vt:lpstr>Слайд 11</vt:lpstr>
      <vt:lpstr>Слайд 12</vt:lpstr>
      <vt:lpstr>Слайд 13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    ЕГЭ - 2017</dc:title>
  <dc:creator>РУНО</dc:creator>
  <cp:lastModifiedBy>РУНО</cp:lastModifiedBy>
  <cp:revision>55</cp:revision>
  <dcterms:created xsi:type="dcterms:W3CDTF">2017-08-23T04:51:11Z</dcterms:created>
  <dcterms:modified xsi:type="dcterms:W3CDTF">2018-08-28T06:26:13Z</dcterms:modified>
</cp:coreProperties>
</file>